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197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6F4B2-EB94-491D-B928-26C956B05E8F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2776B0-22E0-41A4-B972-93A63BF2C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487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8016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dirty="0"/>
              <a:t>جميع الحقوق محفوظة لموقع </a:t>
            </a:r>
            <a:r>
              <a:rPr lang="fr-FR" dirty="0"/>
              <a:t> </a:t>
            </a:r>
            <a:r>
              <a:rPr lang="en-US" dirty="0" err="1"/>
              <a:t>namozagy</a:t>
            </a:r>
            <a:r>
              <a:rPr lang="fr-FR" dirty="0"/>
              <a:t>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016160-EAAB-42DA-81FB-BDD86292C248}" type="slidenum">
              <a:rPr lang="ar-MA" smtClean="0"/>
              <a:t>1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2449513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D21A-0A3B-44DE-9915-FFAF33188719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2BDA1-EA90-4211-8BBE-DF9D26A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989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D21A-0A3B-44DE-9915-FFAF33188719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2BDA1-EA90-4211-8BBE-DF9D26A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D21A-0A3B-44DE-9915-FFAF33188719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2BDA1-EA90-4211-8BBE-DF9D26A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708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D21A-0A3B-44DE-9915-FFAF33188719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2BDA1-EA90-4211-8BBE-DF9D26A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028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D21A-0A3B-44DE-9915-FFAF33188719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2BDA1-EA90-4211-8BBE-DF9D26A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180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D21A-0A3B-44DE-9915-FFAF33188719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2BDA1-EA90-4211-8BBE-DF9D26A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627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D21A-0A3B-44DE-9915-FFAF33188719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2BDA1-EA90-4211-8BBE-DF9D26A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320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D21A-0A3B-44DE-9915-FFAF33188719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2BDA1-EA90-4211-8BBE-DF9D26A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966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D21A-0A3B-44DE-9915-FFAF33188719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2BDA1-EA90-4211-8BBE-DF9D26A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418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D21A-0A3B-44DE-9915-FFAF33188719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2BDA1-EA90-4211-8BBE-DF9D26A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394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D21A-0A3B-44DE-9915-FFAF33188719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2BDA1-EA90-4211-8BBE-DF9D26A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346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9D21A-0A3B-44DE-9915-FFAF33188719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2BDA1-EA90-4211-8BBE-DF9D26A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390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6E6485BC-7ADD-41C4-9C58-819F48D9E03E}"/>
              </a:ext>
            </a:extLst>
          </p:cNvPr>
          <p:cNvSpPr/>
          <p:nvPr/>
        </p:nvSpPr>
        <p:spPr>
          <a:xfrm>
            <a:off x="517163" y="1805509"/>
            <a:ext cx="307976" cy="307976"/>
          </a:xfrm>
          <a:prstGeom prst="ellipse">
            <a:avLst/>
          </a:prstGeom>
          <a:solidFill>
            <a:srgbClr val="434C5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1" dirty="0">
              <a:latin typeface="Mothanna" panose="02000503000000000000" pitchFamily="2" charset="-78"/>
              <a:cs typeface="Mothanna" panose="02000503000000000000" pitchFamily="2" charset="-78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1F2B92E-26A2-464C-BC75-BBDBF40ABBF8}"/>
              </a:ext>
            </a:extLst>
          </p:cNvPr>
          <p:cNvSpPr/>
          <p:nvPr/>
        </p:nvSpPr>
        <p:spPr>
          <a:xfrm>
            <a:off x="512628" y="766155"/>
            <a:ext cx="307976" cy="307976"/>
          </a:xfrm>
          <a:prstGeom prst="ellipse">
            <a:avLst/>
          </a:prstGeom>
          <a:solidFill>
            <a:srgbClr val="434C5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1" dirty="0">
              <a:latin typeface="Mothanna" panose="02000503000000000000" pitchFamily="2" charset="-78"/>
              <a:cs typeface="Mothanna" panose="02000503000000000000" pitchFamily="2" charset="-78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9D1AD9D-078B-4E7C-ACD3-9AB58BDD087F}"/>
              </a:ext>
            </a:extLst>
          </p:cNvPr>
          <p:cNvSpPr/>
          <p:nvPr/>
        </p:nvSpPr>
        <p:spPr>
          <a:xfrm>
            <a:off x="512628" y="1114939"/>
            <a:ext cx="307976" cy="307976"/>
          </a:xfrm>
          <a:prstGeom prst="ellipse">
            <a:avLst/>
          </a:prstGeom>
          <a:solidFill>
            <a:srgbClr val="434C5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1" dirty="0">
              <a:latin typeface="Mothanna" panose="02000503000000000000" pitchFamily="2" charset="-78"/>
              <a:cs typeface="Mothanna" panose="02000503000000000000" pitchFamily="2" charset="-78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2CDAF7E-D5E9-463E-836C-94B21D2AF353}"/>
              </a:ext>
            </a:extLst>
          </p:cNvPr>
          <p:cNvPicPr/>
          <p:nvPr/>
        </p:nvPicPr>
        <p:blipFill>
          <a:blip r:embed="rId3" cstate="screen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93412" y="1862847"/>
            <a:ext cx="153988" cy="1539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06DEDF3-247F-43C9-864A-2844EEFE65D6}"/>
              </a:ext>
            </a:extLst>
          </p:cNvPr>
          <p:cNvPicPr/>
          <p:nvPr/>
        </p:nvPicPr>
        <p:blipFill>
          <a:blip r:embed="rId5" cstate="screen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89403" y="839790"/>
            <a:ext cx="154426" cy="1544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7939A1F-B151-4FA0-8610-FA657EE53204}"/>
              </a:ext>
            </a:extLst>
          </p:cNvPr>
          <p:cNvPicPr/>
          <p:nvPr/>
        </p:nvPicPr>
        <p:blipFill>
          <a:blip r:embed="rId7" cstate="screen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87532" y="1182508"/>
            <a:ext cx="163284" cy="163284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Oval 16">
            <a:extLst>
              <a:ext uri="{FF2B5EF4-FFF2-40B4-BE49-F238E27FC236}">
                <a16:creationId xmlns:a16="http://schemas.microsoft.com/office/drawing/2014/main" id="{158D5634-6E0B-4E5F-9506-48BB2D25D287}"/>
              </a:ext>
            </a:extLst>
          </p:cNvPr>
          <p:cNvSpPr/>
          <p:nvPr/>
        </p:nvSpPr>
        <p:spPr>
          <a:xfrm>
            <a:off x="512628" y="1459716"/>
            <a:ext cx="307976" cy="307976"/>
          </a:xfrm>
          <a:prstGeom prst="ellipse">
            <a:avLst/>
          </a:prstGeom>
          <a:solidFill>
            <a:srgbClr val="434C5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1" dirty="0">
              <a:latin typeface="Mothanna" panose="02000503000000000000" pitchFamily="2" charset="-78"/>
              <a:cs typeface="Mothanna" panose="02000503000000000000" pitchFamily="2" charset="-78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9F7FC1EA-3D58-4A48-A2B7-4AA840F554D8}"/>
              </a:ext>
            </a:extLst>
          </p:cNvPr>
          <p:cNvPicPr/>
          <p:nvPr/>
        </p:nvPicPr>
        <p:blipFill>
          <a:blip r:embed="rId9" cstate="screen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87530" y="1524847"/>
            <a:ext cx="153988" cy="153988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10EC7F5C-98F0-4FC6-A595-6BADB3F56731}"/>
              </a:ext>
            </a:extLst>
          </p:cNvPr>
          <p:cNvSpPr/>
          <p:nvPr/>
        </p:nvSpPr>
        <p:spPr>
          <a:xfrm>
            <a:off x="799862" y="1543896"/>
            <a:ext cx="1463097" cy="122581"/>
          </a:xfrm>
          <a:prstGeom prst="rect">
            <a:avLst/>
          </a:prstGeom>
          <a:solidFill>
            <a:schemeClr val="bg1">
              <a:lumMod val="75000"/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5" tIns="39113" rIns="78225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685"/>
              </a:spcAft>
            </a:pPr>
            <a:r>
              <a:rPr lang="ar-MA" sz="940" b="1" dirty="0">
                <a:solidFill>
                  <a:schemeClr val="tx1"/>
                </a:solidFill>
                <a:latin typeface="Mothanna" panose="02000503000000000000" pitchFamily="2" charset="-78"/>
                <a:ea typeface="Open Sans" panose="020B0606030504020204" pitchFamily="34" charset="0"/>
                <a:cs typeface="Mothanna" panose="02000503000000000000" pitchFamily="2" charset="-78"/>
              </a:rPr>
              <a:t>28 سنة, عازب</a:t>
            </a:r>
            <a:endParaRPr lang="fr-FR" sz="898" b="1" dirty="0">
              <a:solidFill>
                <a:schemeClr val="tx1"/>
              </a:solidFill>
              <a:latin typeface="Mothanna" panose="02000503000000000000" pitchFamily="2" charset="-78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3A3F6EE-4097-4F4E-9435-9C8C3FB770ED}"/>
              </a:ext>
            </a:extLst>
          </p:cNvPr>
          <p:cNvSpPr/>
          <p:nvPr/>
        </p:nvSpPr>
        <p:spPr>
          <a:xfrm>
            <a:off x="801613" y="866282"/>
            <a:ext cx="1573417" cy="115057"/>
          </a:xfrm>
          <a:prstGeom prst="rect">
            <a:avLst/>
          </a:prstGeom>
          <a:solidFill>
            <a:schemeClr val="bg1">
              <a:lumMod val="75000"/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5" tIns="39113" rIns="78225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685"/>
              </a:spcAft>
            </a:pPr>
            <a:r>
              <a:rPr lang="fr-FR" sz="898" b="1" dirty="0">
                <a:solidFill>
                  <a:schemeClr val="tx1"/>
                </a:solidFill>
                <a:latin typeface="+mj-lt"/>
                <a:ea typeface="Open Sans" panose="020B0606030504020204" pitchFamily="34" charset="0"/>
                <a:cs typeface="Mothanna" panose="02000503000000000000" pitchFamily="2" charset="-78"/>
              </a:rPr>
              <a:t>+-00-00-00-00</a:t>
            </a:r>
            <a:endParaRPr lang="fr-FR" sz="857" b="1" dirty="0">
              <a:solidFill>
                <a:schemeClr val="tx1"/>
              </a:solidFill>
              <a:latin typeface="+mj-lt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50D0762-0E3B-4AF2-B1B6-28ED4C743FD1}"/>
              </a:ext>
            </a:extLst>
          </p:cNvPr>
          <p:cNvSpPr/>
          <p:nvPr/>
        </p:nvSpPr>
        <p:spPr>
          <a:xfrm>
            <a:off x="801613" y="1187326"/>
            <a:ext cx="1666913" cy="145165"/>
          </a:xfrm>
          <a:prstGeom prst="rect">
            <a:avLst/>
          </a:prstGeom>
          <a:solidFill>
            <a:schemeClr val="bg1">
              <a:lumMod val="75000"/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5" tIns="39113" rIns="78225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685"/>
              </a:spcAft>
            </a:pPr>
            <a:r>
              <a:rPr lang="fr-FR" sz="898" b="1" dirty="0">
                <a:solidFill>
                  <a:schemeClr val="tx1"/>
                </a:solidFill>
                <a:latin typeface="+mj-lt"/>
                <a:ea typeface="Open Sans" panose="020B0606030504020204" pitchFamily="34" charset="0"/>
                <a:cs typeface="Mothanna" panose="02000503000000000000" pitchFamily="2" charset="-78"/>
              </a:rPr>
              <a:t>Username@gmail.com</a:t>
            </a:r>
            <a:endParaRPr lang="fr-FR" sz="857" b="1" dirty="0">
              <a:solidFill>
                <a:schemeClr val="tx1"/>
              </a:solidFill>
              <a:latin typeface="+mj-lt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9884F28-E7EB-426A-8748-515B0F011BA1}"/>
              </a:ext>
            </a:extLst>
          </p:cNvPr>
          <p:cNvSpPr/>
          <p:nvPr/>
        </p:nvSpPr>
        <p:spPr>
          <a:xfrm>
            <a:off x="799861" y="1847754"/>
            <a:ext cx="1977127" cy="233776"/>
          </a:xfrm>
          <a:prstGeom prst="rect">
            <a:avLst/>
          </a:prstGeom>
          <a:solidFill>
            <a:schemeClr val="bg1">
              <a:lumMod val="75000"/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5" tIns="39113" rIns="78225" bIns="3911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07000"/>
              </a:lnSpc>
              <a:spcAft>
                <a:spcPts val="685"/>
              </a:spcAft>
            </a:pPr>
            <a:r>
              <a:rPr lang="ar-EG" sz="940" b="1" dirty="0">
                <a:solidFill>
                  <a:schemeClr val="tx1"/>
                </a:solidFill>
                <a:latin typeface="Mothanna" panose="02000503000000000000" pitchFamily="2" charset="-78"/>
                <a:ea typeface="Open Sans" panose="020B0606030504020204" pitchFamily="34" charset="0"/>
                <a:cs typeface="Mothanna" panose="02000503000000000000" pitchFamily="2" charset="-78"/>
              </a:rPr>
              <a:t>المملكة العربية السعودية</a:t>
            </a:r>
            <a:endParaRPr lang="fr-FR" sz="898" b="1" dirty="0">
              <a:solidFill>
                <a:schemeClr val="tx1"/>
              </a:solidFill>
              <a:latin typeface="Mothanna" panose="02000503000000000000" pitchFamily="2" charset="-78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CFE1A68E-4885-45C6-AD66-C865D668E886}"/>
              </a:ext>
            </a:extLst>
          </p:cNvPr>
          <p:cNvSpPr/>
          <p:nvPr/>
        </p:nvSpPr>
        <p:spPr>
          <a:xfrm>
            <a:off x="1224569" y="3107174"/>
            <a:ext cx="2914393" cy="209507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>
              <a:lnSpc>
                <a:spcPct val="107000"/>
              </a:lnSpc>
              <a:spcAft>
                <a:spcPts val="685"/>
              </a:spcAft>
              <a:buSzPct val="150000"/>
            </a:pPr>
            <a:r>
              <a:rPr lang="ar-MA" sz="1369" b="1" dirty="0">
                <a:solidFill>
                  <a:srgbClr val="0F9B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cs typeface="Mothanna" panose="02000503000000000000" pitchFamily="2" charset="-78"/>
              </a:rPr>
              <a:t>خبـرات العمـل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46BA2BA3-3A20-48E2-AE94-D9D62FF72A37}"/>
              </a:ext>
            </a:extLst>
          </p:cNvPr>
          <p:cNvSpPr/>
          <p:nvPr/>
        </p:nvSpPr>
        <p:spPr>
          <a:xfrm>
            <a:off x="1224569" y="6707260"/>
            <a:ext cx="2914393" cy="209507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MA" sz="1369" b="1" dirty="0">
                <a:solidFill>
                  <a:srgbClr val="0F9B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المؤهلات التعليمية</a:t>
            </a:r>
            <a:endParaRPr lang="fr-FR" sz="1712" b="1" dirty="0">
              <a:solidFill>
                <a:srgbClr val="0F9B9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282838A2-C8F7-48EC-AAD9-0BDF35CF634C}"/>
              </a:ext>
            </a:extLst>
          </p:cNvPr>
          <p:cNvSpPr/>
          <p:nvPr/>
        </p:nvSpPr>
        <p:spPr>
          <a:xfrm>
            <a:off x="4463404" y="4347263"/>
            <a:ext cx="2124321" cy="209507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MA" sz="1369" b="1" dirty="0">
                <a:solidFill>
                  <a:srgbClr val="0F9B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cs typeface="Mothanna" panose="02000503000000000000" pitchFamily="2" charset="-78"/>
              </a:rPr>
              <a:t>المهارات الشخصية</a:t>
            </a:r>
            <a:r>
              <a:rPr lang="fr-FR" sz="1369" b="1" dirty="0">
                <a:solidFill>
                  <a:srgbClr val="0F9B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cs typeface="Mothanna" panose="02000503000000000000" pitchFamily="2" charset="-78"/>
              </a:rPr>
              <a:t> </a:t>
            </a:r>
          </a:p>
        </p:txBody>
      </p:sp>
      <p:sp>
        <p:nvSpPr>
          <p:cNvPr id="100" name="Rectangle: Rounded Corners 99">
            <a:extLst>
              <a:ext uri="{FF2B5EF4-FFF2-40B4-BE49-F238E27FC236}">
                <a16:creationId xmlns:a16="http://schemas.microsoft.com/office/drawing/2014/main" id="{926225B1-92EE-4A0C-AC6B-949FFF2515BB}"/>
              </a:ext>
            </a:extLst>
          </p:cNvPr>
          <p:cNvSpPr/>
          <p:nvPr/>
        </p:nvSpPr>
        <p:spPr>
          <a:xfrm>
            <a:off x="4463405" y="6552749"/>
            <a:ext cx="2124837" cy="209507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MA" sz="1369" b="1" dirty="0">
                <a:solidFill>
                  <a:srgbClr val="0F9B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cs typeface="Mothanna" panose="02000503000000000000" pitchFamily="2" charset="-78"/>
              </a:rPr>
              <a:t>اللغـات</a:t>
            </a:r>
            <a:endParaRPr lang="fr-FR" sz="1369" b="1" dirty="0">
              <a:solidFill>
                <a:srgbClr val="0F9B9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thanna" panose="02000503000000000000" pitchFamily="2" charset="-78"/>
              <a:cs typeface="Mothanna" panose="02000503000000000000" pitchFamily="2" charset="-78"/>
            </a:endParaRPr>
          </a:p>
        </p:txBody>
      </p:sp>
      <p:sp>
        <p:nvSpPr>
          <p:cNvPr id="122" name="Rectangle: Rounded Corners 121">
            <a:extLst>
              <a:ext uri="{FF2B5EF4-FFF2-40B4-BE49-F238E27FC236}">
                <a16:creationId xmlns:a16="http://schemas.microsoft.com/office/drawing/2014/main" id="{D05CE0DC-1740-4CB7-A7C6-B0E73659B557}"/>
              </a:ext>
            </a:extLst>
          </p:cNvPr>
          <p:cNvSpPr/>
          <p:nvPr/>
        </p:nvSpPr>
        <p:spPr>
          <a:xfrm>
            <a:off x="4463405" y="7569401"/>
            <a:ext cx="2124320" cy="209507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5853" algn="r">
              <a:lnSpc>
                <a:spcPct val="107000"/>
              </a:lnSpc>
              <a:spcAft>
                <a:spcPts val="685"/>
              </a:spcAft>
            </a:pPr>
            <a:r>
              <a:rPr lang="ar-MA" sz="1369" b="1" dirty="0">
                <a:solidFill>
                  <a:srgbClr val="0F9B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cs typeface="Mothanna" panose="02000503000000000000" pitchFamily="2" charset="-78"/>
              </a:rPr>
              <a:t>الإهتمامـات والهوايـات</a:t>
            </a:r>
            <a:endParaRPr lang="fr-FR" sz="1369" b="1" dirty="0">
              <a:solidFill>
                <a:srgbClr val="0F9B9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thanna" panose="02000503000000000000" pitchFamily="2" charset="-78"/>
              <a:cs typeface="Mothanna" panose="02000503000000000000" pitchFamily="2" charset="-78"/>
            </a:endParaRPr>
          </a:p>
        </p:txBody>
      </p:sp>
      <p:graphicFrame>
        <p:nvGraphicFramePr>
          <p:cNvPr id="123" name="Table 122">
            <a:extLst>
              <a:ext uri="{FF2B5EF4-FFF2-40B4-BE49-F238E27FC236}">
                <a16:creationId xmlns:a16="http://schemas.microsoft.com/office/drawing/2014/main" id="{4ABB13AA-1BD1-4E3F-A249-F12416CFB988}"/>
              </a:ext>
            </a:extLst>
          </p:cNvPr>
          <p:cNvGraphicFramePr>
            <a:graphicFrameLocks noGrp="1"/>
          </p:cNvGraphicFramePr>
          <p:nvPr/>
        </p:nvGraphicFramePr>
        <p:xfrm>
          <a:off x="4655806" y="7813235"/>
          <a:ext cx="1931918" cy="666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1918">
                  <a:extLst>
                    <a:ext uri="{9D8B030D-6E8A-4147-A177-3AD203B41FA5}">
                      <a16:colId xmlns:a16="http://schemas.microsoft.com/office/drawing/2014/main" val="1372251140"/>
                    </a:ext>
                  </a:extLst>
                </a:gridCol>
              </a:tblGrid>
              <a:tr h="666792">
                <a:tc>
                  <a:txBody>
                    <a:bodyPr/>
                    <a:lstStyle/>
                    <a:p>
                      <a:pPr marL="182563" indent="-182563" algn="r" rtl="1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ar-MA" sz="900" b="1" dirty="0">
                          <a:solidFill>
                            <a:srgbClr val="262626"/>
                          </a:solidFill>
                          <a:effectLst/>
                          <a:latin typeface="Al-Jazeera-Arabic-Bold" panose="01000500000000020006" pitchFamily="2" charset="-78"/>
                          <a:ea typeface="Calibri" panose="020F0502020204030204" pitchFamily="34" charset="0"/>
                          <a:cs typeface="Al-Jazeera-Arabic-Bold" panose="01000500000000020006" pitchFamily="2" charset="-78"/>
                        </a:rPr>
                        <a:t>ا</a:t>
                      </a:r>
                      <a:r>
                        <a:rPr lang="ar-MA" sz="900" b="1" dirty="0">
                          <a:solidFill>
                            <a:schemeClr val="tx1"/>
                          </a:solidFill>
                          <a:latin typeface="Al-Jazeera-Arabic-Regular" panose="01000500000000020006" pitchFamily="2" charset="-78"/>
                          <a:cs typeface="Al-Jazeera-Arabic-Regular" panose="01000500000000020006" pitchFamily="2" charset="-78"/>
                        </a:rPr>
                        <a:t>لقراءة</a:t>
                      </a:r>
                    </a:p>
                    <a:p>
                      <a:pPr marL="182563" indent="-182563" algn="r" rtl="1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ar-MA" sz="900" b="1" dirty="0">
                          <a:solidFill>
                            <a:schemeClr val="tx1"/>
                          </a:solidFill>
                          <a:latin typeface="Al-Jazeera-Arabic-Regular" panose="01000500000000020006" pitchFamily="2" charset="-78"/>
                          <a:cs typeface="Al-Jazeera-Arabic-Regular" panose="01000500000000020006" pitchFamily="2" charset="-78"/>
                        </a:rPr>
                        <a:t>الرياضـة</a:t>
                      </a:r>
                    </a:p>
                    <a:p>
                      <a:pPr marL="182563" indent="-182563" algn="r" rtl="1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ar-MA" sz="900" b="1" dirty="0">
                          <a:solidFill>
                            <a:schemeClr val="tx1"/>
                          </a:solidFill>
                          <a:latin typeface="Al-Jazeera-Arabic-Regular" panose="01000500000000020006" pitchFamily="2" charset="-78"/>
                          <a:cs typeface="Al-Jazeera-Arabic-Regular" panose="01000500000000020006" pitchFamily="2" charset="-78"/>
                        </a:rPr>
                        <a:t>السفــر</a:t>
                      </a:r>
                    </a:p>
                    <a:p>
                      <a:pPr marL="182563" indent="-182563" algn="r" rtl="1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ar-MA" sz="900" b="1" dirty="0">
                          <a:solidFill>
                            <a:schemeClr val="tx1"/>
                          </a:solidFill>
                          <a:latin typeface="Al-Jazeera-Arabic-Regular" panose="01000500000000020006" pitchFamily="2" charset="-78"/>
                          <a:cs typeface="Al-Jazeera-Arabic-Regular" panose="01000500000000020006" pitchFamily="2" charset="-78"/>
                        </a:rPr>
                        <a:t>الأنترنـت</a:t>
                      </a:r>
                      <a:endParaRPr lang="fr-FR" sz="900" b="1" dirty="0">
                        <a:solidFill>
                          <a:schemeClr val="tx1"/>
                        </a:solidFill>
                        <a:latin typeface="Al-Jazeera-Arabic-Regular" panose="01000500000000020006" pitchFamily="2" charset="-78"/>
                        <a:cs typeface="Al-Jazeera-Arabic-Regular" panose="01000500000000020006" pitchFamily="2" charset="-78"/>
                      </a:endParaRPr>
                    </a:p>
                  </a:txBody>
                  <a:tcPr marL="78225" marR="78225" marT="39113" marB="391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5898544"/>
                  </a:ext>
                </a:extLst>
              </a:tr>
            </a:tbl>
          </a:graphicData>
        </a:graphic>
      </p:graphicFrame>
      <p:sp>
        <p:nvSpPr>
          <p:cNvPr id="129" name="Text Box 5">
            <a:extLst>
              <a:ext uri="{FF2B5EF4-FFF2-40B4-BE49-F238E27FC236}">
                <a16:creationId xmlns:a16="http://schemas.microsoft.com/office/drawing/2014/main" id="{904B5ECA-A43F-424A-AAC2-53C3DAFBB3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6345" y="3086771"/>
            <a:ext cx="1975906" cy="1051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8225" tIns="39113" rIns="78225" bIns="39113" numCol="1" anchor="t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EG" sz="1027" dirty="0">
                <a:latin typeface="Mothanna" panose="02000503000000000000" pitchFamily="2" charset="-78"/>
                <a:cs typeface="Mothanna" panose="02000503000000000000" pitchFamily="2" charset="-78"/>
              </a:rPr>
              <a:t>نبذة مختصرة عنك</a:t>
            </a:r>
            <a:endParaRPr lang="fr-FR" sz="1027" dirty="0">
              <a:latin typeface="Mothanna" panose="02000503000000000000" pitchFamily="2" charset="-78"/>
              <a:cs typeface="Mothanna" panose="02000503000000000000" pitchFamily="2" charset="-78"/>
            </a:endParaRP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20DB248C-8084-4001-9B02-B3EEA38C0AEE}"/>
              </a:ext>
            </a:extLst>
          </p:cNvPr>
          <p:cNvSpPr/>
          <p:nvPr/>
        </p:nvSpPr>
        <p:spPr>
          <a:xfrm>
            <a:off x="7001" y="1011754"/>
            <a:ext cx="84319" cy="859202"/>
          </a:xfrm>
          <a:prstGeom prst="rect">
            <a:avLst/>
          </a:prstGeom>
          <a:solidFill>
            <a:srgbClr val="1677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"/>
            <a:endParaRPr lang="ar-MA" sz="1351" dirty="0">
              <a:latin typeface="Mothanna" panose="02000503000000000000" pitchFamily="2" charset="-78"/>
              <a:cs typeface="Mothanna" panose="02000503000000000000" pitchFamily="2" charset="-78"/>
            </a:endParaRPr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DC233D32-1890-4B75-8A28-E85824D4F281}"/>
              </a:ext>
            </a:extLst>
          </p:cNvPr>
          <p:cNvSpPr/>
          <p:nvPr/>
        </p:nvSpPr>
        <p:spPr>
          <a:xfrm>
            <a:off x="4256699" y="372573"/>
            <a:ext cx="1756141" cy="1756141"/>
          </a:xfrm>
          <a:prstGeom prst="ellipse">
            <a:avLst/>
          </a:prstGeom>
          <a:solidFill>
            <a:schemeClr val="bg1"/>
          </a:solidFill>
          <a:ln w="76200">
            <a:solidFill>
              <a:srgbClr val="16778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"/>
            <a:endParaRPr lang="ar-MA" sz="1351" dirty="0">
              <a:latin typeface="Mothanna" panose="02000503000000000000" pitchFamily="2" charset="-78"/>
              <a:cs typeface="Mothanna" panose="02000503000000000000" pitchFamily="2" charset="-78"/>
            </a:endParaRP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767AEED8-8519-4FE2-92A5-187CDB82512B}"/>
              </a:ext>
            </a:extLst>
          </p:cNvPr>
          <p:cNvSpPr/>
          <p:nvPr/>
        </p:nvSpPr>
        <p:spPr>
          <a:xfrm>
            <a:off x="6796062" y="812342"/>
            <a:ext cx="84319" cy="859202"/>
          </a:xfrm>
          <a:prstGeom prst="rect">
            <a:avLst/>
          </a:prstGeom>
          <a:solidFill>
            <a:srgbClr val="434C5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"/>
            <a:endParaRPr lang="ar-MA" sz="1351" dirty="0">
              <a:latin typeface="Mothanna" panose="02000503000000000000" pitchFamily="2" charset="-78"/>
              <a:cs typeface="Mothanna" panose="02000503000000000000" pitchFamily="2" charset="-78"/>
            </a:endParaRPr>
          </a:p>
        </p:txBody>
      </p:sp>
      <p:sp>
        <p:nvSpPr>
          <p:cNvPr id="139" name="Rectangle: Rounded Corners 138">
            <a:extLst>
              <a:ext uri="{FF2B5EF4-FFF2-40B4-BE49-F238E27FC236}">
                <a16:creationId xmlns:a16="http://schemas.microsoft.com/office/drawing/2014/main" id="{CDF04AD7-4FCB-4488-BB47-FD639C7AD036}"/>
              </a:ext>
            </a:extLst>
          </p:cNvPr>
          <p:cNvSpPr/>
          <p:nvPr/>
        </p:nvSpPr>
        <p:spPr>
          <a:xfrm>
            <a:off x="1915944" y="2408641"/>
            <a:ext cx="2914393" cy="275203"/>
          </a:xfrm>
          <a:prstGeom prst="roundRect">
            <a:avLst/>
          </a:prstGeom>
          <a:solidFill>
            <a:srgbClr val="167787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>
              <a:lnSpc>
                <a:spcPct val="107000"/>
              </a:lnSpc>
              <a:spcAft>
                <a:spcPts val="685"/>
              </a:spcAft>
            </a:pPr>
            <a:r>
              <a:rPr lang="ar-EG" sz="1369" b="1" dirty="0">
                <a:solidFill>
                  <a:srgbClr val="FFFFFF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اخصائي تمريض</a:t>
            </a:r>
            <a:endParaRPr lang="fr-FR" sz="1197" dirty="0"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4F77437-4C8D-4201-9231-78F6558708AF}"/>
              </a:ext>
            </a:extLst>
          </p:cNvPr>
          <p:cNvCxnSpPr>
            <a:cxnSpLocks/>
          </p:cNvCxnSpPr>
          <p:nvPr/>
        </p:nvCxnSpPr>
        <p:spPr>
          <a:xfrm>
            <a:off x="4391397" y="3035566"/>
            <a:ext cx="0" cy="6870435"/>
          </a:xfrm>
          <a:prstGeom prst="line">
            <a:avLst/>
          </a:prstGeom>
          <a:ln w="22225">
            <a:solidFill>
              <a:srgbClr val="16778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6E5E9944-0FA8-40C1-958D-71AC034B2739}"/>
              </a:ext>
            </a:extLst>
          </p:cNvPr>
          <p:cNvSpPr/>
          <p:nvPr/>
        </p:nvSpPr>
        <p:spPr>
          <a:xfrm>
            <a:off x="353256" y="208865"/>
            <a:ext cx="3705172" cy="4644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5" tIns="39113" rIns="78225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80000"/>
              </a:lnSpc>
            </a:pPr>
            <a:r>
              <a:rPr lang="ar-MA" sz="3422" b="1" dirty="0">
                <a:solidFill>
                  <a:srgbClr val="434C55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يوســف</a:t>
            </a:r>
            <a:r>
              <a:rPr lang="fr-FR" sz="2052" b="1" dirty="0">
                <a:solidFill>
                  <a:srgbClr val="F2F2F2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</a:t>
            </a:r>
            <a:endParaRPr lang="fr-FR" sz="898" dirty="0"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C0F1567A-5BD0-4ABD-9B90-24016F76EA9B}"/>
              </a:ext>
            </a:extLst>
          </p:cNvPr>
          <p:cNvSpPr/>
          <p:nvPr/>
        </p:nvSpPr>
        <p:spPr>
          <a:xfrm>
            <a:off x="335626" y="7003004"/>
            <a:ext cx="3803336" cy="2320059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78225" tIns="39113" rIns="78225" bIns="39113" anchor="t" anchorCtr="0" compatLnSpc="0">
            <a:noAutofit/>
          </a:bodyPr>
          <a:lstStyle/>
          <a:p>
            <a:pPr marL="29877" indent="-29877" algn="r" rtl="1" fontAlgn="base">
              <a:buFont typeface="Symbol" panose="05050102010706020507" pitchFamily="18" charset="2"/>
              <a:buChar char=""/>
            </a:pPr>
            <a:r>
              <a:rPr lang="ar-MA" sz="1197" b="1" dirty="0">
                <a:solidFill>
                  <a:srgbClr val="3B3838"/>
                </a:solidFill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2014-2017:</a:t>
            </a:r>
            <a:r>
              <a:rPr lang="ar-MA" sz="940" b="1" dirty="0">
                <a:solidFill>
                  <a:srgbClr val="3B3838"/>
                </a:solidFill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 </a:t>
            </a:r>
            <a:r>
              <a:rPr lang="ar-MA" sz="1197" dirty="0">
                <a:latin typeface="Mothanna" panose="02000503000000000000" pitchFamily="2" charset="-78"/>
                <a:cs typeface="Mothanna" panose="02000503000000000000" pitchFamily="2" charset="-78"/>
              </a:rPr>
              <a:t>كلية </a:t>
            </a:r>
            <a:r>
              <a:rPr lang="ar-EG" sz="1197" dirty="0">
                <a:latin typeface="Mothanna" panose="02000503000000000000" pitchFamily="2" charset="-78"/>
                <a:cs typeface="Mothanna" panose="02000503000000000000" pitchFamily="2" charset="-78"/>
              </a:rPr>
              <a:t>تمريض</a:t>
            </a:r>
            <a:r>
              <a:rPr lang="ar-MA" sz="1197" dirty="0">
                <a:latin typeface="Mothanna" panose="02000503000000000000" pitchFamily="2" charset="-78"/>
                <a:cs typeface="Mothanna" panose="02000503000000000000" pitchFamily="2" charset="-78"/>
              </a:rPr>
              <a:t>  </a:t>
            </a:r>
          </a:p>
          <a:p>
            <a:pPr marL="154818" algn="r" rtl="1" fontAlgn="base">
              <a:buFont typeface="Wingdings" panose="05000000000000000000" pitchFamily="2" charset="2"/>
              <a:buChar char=""/>
            </a:pPr>
            <a:r>
              <a:rPr lang="ar-EG" sz="1027" dirty="0">
                <a:solidFill>
                  <a:srgbClr val="80808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.....................</a:t>
            </a:r>
            <a:endParaRPr lang="ar-MA" sz="1027" dirty="0">
              <a:solidFill>
                <a:srgbClr val="808080"/>
              </a:solidFill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  <a:p>
            <a:pPr marL="154818" algn="r" rtl="1" fontAlgn="base"/>
            <a:endParaRPr lang="fr-FR" sz="1027" dirty="0"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marL="29877" indent="-29877" algn="r" rtl="1" fontAlgn="base">
              <a:buFont typeface="Symbol" panose="05050102010706020507" pitchFamily="18" charset="2"/>
              <a:buChar char=""/>
            </a:pPr>
            <a:r>
              <a:rPr lang="ar-MA" sz="1197" b="1" dirty="0">
                <a:solidFill>
                  <a:srgbClr val="3B3838"/>
                </a:solidFill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2012-2014:</a:t>
            </a:r>
            <a:r>
              <a:rPr lang="ar-EG" sz="1197" b="1" dirty="0">
                <a:solidFill>
                  <a:srgbClr val="3B3838"/>
                </a:solidFill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....................</a:t>
            </a:r>
            <a:endParaRPr lang="fr-FR" sz="1027" dirty="0"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marL="154818" algn="r" rtl="1" fontAlgn="base">
              <a:buFont typeface="Wingdings" panose="05000000000000000000" pitchFamily="2" charset="2"/>
              <a:buChar char=""/>
            </a:pPr>
            <a:r>
              <a:rPr lang="ar-MA" sz="1027" dirty="0">
                <a:solidFill>
                  <a:srgbClr val="80808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دبلـوم متخصـص في </a:t>
            </a:r>
            <a:r>
              <a:rPr lang="ar-EG" sz="1027" dirty="0">
                <a:solidFill>
                  <a:srgbClr val="80808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.......</a:t>
            </a:r>
            <a:endParaRPr lang="ar-MA" sz="1197" dirty="0">
              <a:solidFill>
                <a:srgbClr val="808080"/>
              </a:solidFill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  <a:p>
            <a:pPr marL="154818" algn="r" rtl="1" fontAlgn="base"/>
            <a:endParaRPr lang="fr-FR" sz="1027" dirty="0"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marL="29877" indent="-29877" algn="r" rtl="1" fontAlgn="base">
              <a:buFont typeface="Symbol" panose="05050102010706020507" pitchFamily="18" charset="2"/>
              <a:buChar char=""/>
            </a:pPr>
            <a:r>
              <a:rPr lang="ar-MA" sz="1369" b="1" dirty="0">
                <a:solidFill>
                  <a:srgbClr val="3B3838"/>
                </a:solidFill>
                <a:latin typeface="Mothanna" panose="02000503000000000000" pitchFamily="2" charset="-78"/>
                <a:ea typeface="Tahoma" panose="020B0604030504040204" pitchFamily="34" charset="0"/>
                <a:cs typeface="Mothanna" panose="02000503000000000000" pitchFamily="2" charset="-78"/>
              </a:rPr>
              <a:t> </a:t>
            </a:r>
            <a:r>
              <a:rPr lang="ar-MA" sz="1197" b="1" dirty="0">
                <a:solidFill>
                  <a:srgbClr val="3B3838"/>
                </a:solidFill>
                <a:latin typeface="Mothanna" panose="02000503000000000000" pitchFamily="2" charset="-78"/>
                <a:ea typeface="Tahoma" panose="020B0604030504040204" pitchFamily="34" charset="0"/>
                <a:cs typeface="Mothanna" panose="02000503000000000000" pitchFamily="2" charset="-78"/>
              </a:rPr>
              <a:t>2011-2012</a:t>
            </a:r>
            <a:r>
              <a:rPr lang="ar-MA" sz="1027" b="1" dirty="0">
                <a:solidFill>
                  <a:srgbClr val="3B3838"/>
                </a:solidFill>
                <a:latin typeface="Mothanna" panose="02000503000000000000" pitchFamily="2" charset="-78"/>
                <a:ea typeface="Tahoma" panose="020B0604030504040204" pitchFamily="34" charset="0"/>
                <a:cs typeface="Mothanna" panose="02000503000000000000" pitchFamily="2" charset="-78"/>
              </a:rPr>
              <a:t>: </a:t>
            </a:r>
            <a:r>
              <a:rPr lang="ar-EG" sz="1197" dirty="0">
                <a:latin typeface="Mothanna" panose="02000503000000000000" pitchFamily="2" charset="-78"/>
                <a:cs typeface="Mothanna" panose="02000503000000000000" pitchFamily="2" charset="-78"/>
              </a:rPr>
              <a:t>......................</a:t>
            </a:r>
            <a:endParaRPr lang="fr-FR" sz="1197" dirty="0">
              <a:latin typeface="Mothanna" panose="02000503000000000000" pitchFamily="2" charset="-78"/>
              <a:cs typeface="Mothanna" panose="02000503000000000000" pitchFamily="2" charset="-78"/>
            </a:endParaRPr>
          </a:p>
          <a:p>
            <a:pPr marL="154818" algn="r" rtl="1" fontAlgn="base">
              <a:buFont typeface="Wingdings" panose="05000000000000000000" pitchFamily="2" charset="2"/>
              <a:buChar char=""/>
              <a:tabLst>
                <a:tab pos="228153" algn="l"/>
              </a:tabLst>
            </a:pPr>
            <a:r>
              <a:rPr lang="ar-EG" sz="1027" dirty="0">
                <a:solidFill>
                  <a:srgbClr val="808080"/>
                </a:solidFill>
                <a:latin typeface="Mothanna" panose="02000503000000000000" pitchFamily="2" charset="-78"/>
                <a:cs typeface="Mothanna" panose="02000503000000000000" pitchFamily="2" charset="-78"/>
              </a:rPr>
              <a:t>........................</a:t>
            </a:r>
            <a:endParaRPr lang="fr-FR" sz="1027" dirty="0">
              <a:solidFill>
                <a:srgbClr val="808080"/>
              </a:solidFill>
              <a:latin typeface="Mothanna" panose="02000503000000000000" pitchFamily="2" charset="-78"/>
              <a:cs typeface="Mothanna" panose="02000503000000000000" pitchFamily="2" charset="-78"/>
            </a:endParaRP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F3CDBA44-805B-4803-A4F9-D40CC530D32D}"/>
              </a:ext>
            </a:extLst>
          </p:cNvPr>
          <p:cNvSpPr/>
          <p:nvPr/>
        </p:nvSpPr>
        <p:spPr>
          <a:xfrm>
            <a:off x="303264" y="3345916"/>
            <a:ext cx="3793576" cy="332243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78225" tIns="39113" rIns="78225" bIns="39113" anchor="t" anchorCtr="0" compatLnSpc="0">
            <a:noAutofit/>
          </a:bodyPr>
          <a:lstStyle/>
          <a:p>
            <a:pPr marL="73335" indent="-73335" algn="r" rtl="1">
              <a:buFont typeface="Symbol" panose="05050102010706020507" pitchFamily="18" charset="2"/>
              <a:buChar char=""/>
            </a:pPr>
            <a:r>
              <a:rPr lang="ar-MA" sz="1027" b="1" dirty="0">
                <a:solidFill>
                  <a:srgbClr val="00000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شهر 20</a:t>
            </a:r>
            <a:r>
              <a:rPr lang="ar-EG" sz="1027" b="1" dirty="0">
                <a:solidFill>
                  <a:srgbClr val="00000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20</a:t>
            </a:r>
            <a:r>
              <a:rPr lang="ar-MA" sz="1027" b="1" dirty="0">
                <a:solidFill>
                  <a:srgbClr val="00000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– شهر 2017 </a:t>
            </a:r>
            <a:r>
              <a:rPr lang="fr-FR" sz="1027" b="1" dirty="0">
                <a:solidFill>
                  <a:srgbClr val="00000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|</a:t>
            </a:r>
            <a:r>
              <a:rPr lang="ar-MA" sz="1027" b="1" dirty="0">
                <a:solidFill>
                  <a:srgbClr val="00000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إسم </a:t>
            </a:r>
            <a:r>
              <a:rPr lang="ar-EG" sz="1027" b="1" dirty="0">
                <a:solidFill>
                  <a:srgbClr val="00000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المستشقي</a:t>
            </a:r>
            <a:endParaRPr lang="fr-FR" sz="1027" b="1" dirty="0">
              <a:solidFill>
                <a:srgbClr val="3B3838"/>
              </a:solidFill>
              <a:latin typeface="Mothanna" panose="02000503000000000000" pitchFamily="2" charset="-78"/>
              <a:ea typeface="Tahoma" panose="020B0604030504040204" pitchFamily="34" charset="0"/>
              <a:cs typeface="Mothanna" panose="02000503000000000000" pitchFamily="2" charset="-78"/>
            </a:endParaRPr>
          </a:p>
          <a:p>
            <a:pPr marL="73335" indent="-73335" algn="r" rtl="1"/>
            <a:r>
              <a:rPr lang="ar-EG" sz="1027" dirty="0">
                <a:solidFill>
                  <a:srgbClr val="40404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اخصائي تمريض</a:t>
            </a:r>
            <a:r>
              <a:rPr lang="ar-MA" sz="1027" dirty="0">
                <a:solidFill>
                  <a:srgbClr val="40404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: </a:t>
            </a:r>
            <a:r>
              <a:rPr lang="ar-MA" sz="1027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وصف بعض المهام التي كنت تنجزها في هذا المنصب.</a:t>
            </a:r>
          </a:p>
          <a:p>
            <a:pPr marL="309635" algn="r" rtl="1"/>
            <a:r>
              <a:rPr lang="fr-FR" sz="940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-</a:t>
            </a:r>
            <a:r>
              <a:rPr lang="ar-MA" sz="940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أيضا النتائج التي حققتها.</a:t>
            </a:r>
            <a:endParaRPr lang="fr-FR" sz="940" dirty="0"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  <a:p>
            <a:pPr marL="309635" algn="r" rtl="1"/>
            <a:r>
              <a:rPr lang="fr-FR" sz="940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-</a:t>
            </a:r>
            <a:r>
              <a:rPr lang="ar-MA" sz="940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أيضا النتائج التي حققتها.</a:t>
            </a:r>
            <a:endParaRPr lang="fr-FR" sz="940" dirty="0"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  <a:p>
            <a:pPr marL="73335" indent="-73335" algn="r" rtl="1"/>
            <a:endParaRPr lang="fr-FR" sz="940" dirty="0"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  <a:p>
            <a:pPr algn="r" rtl="1" fontAlgn="base">
              <a:lnSpc>
                <a:spcPct val="115000"/>
              </a:lnSpc>
            </a:pPr>
            <a:endParaRPr lang="fr-FR" sz="898" dirty="0"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marL="73335" indent="-73335" algn="r" rtl="1">
              <a:buFont typeface="Symbol" panose="05050102010706020507" pitchFamily="18" charset="2"/>
              <a:buChar char=""/>
            </a:pPr>
            <a:r>
              <a:rPr lang="ar-MA" sz="1027" b="1" dirty="0">
                <a:solidFill>
                  <a:srgbClr val="00000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شهر 201</a:t>
            </a:r>
            <a:r>
              <a:rPr lang="ar-EG" sz="1027" b="1" dirty="0">
                <a:solidFill>
                  <a:srgbClr val="00000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8</a:t>
            </a:r>
            <a:r>
              <a:rPr lang="ar-MA" sz="1027" b="1" dirty="0">
                <a:solidFill>
                  <a:srgbClr val="00000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– شهر 2017 </a:t>
            </a:r>
            <a:r>
              <a:rPr lang="fr-FR" sz="1027" b="1" dirty="0">
                <a:solidFill>
                  <a:srgbClr val="00000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|</a:t>
            </a:r>
            <a:r>
              <a:rPr lang="ar-MA" sz="1027" b="1" dirty="0">
                <a:solidFill>
                  <a:srgbClr val="00000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إسم </a:t>
            </a:r>
            <a:r>
              <a:rPr lang="ar-EG" sz="1027" b="1" dirty="0">
                <a:solidFill>
                  <a:srgbClr val="00000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المستشقي</a:t>
            </a:r>
            <a:endParaRPr lang="fr-FR" sz="1027" b="1" dirty="0">
              <a:solidFill>
                <a:srgbClr val="3B3838"/>
              </a:solidFill>
              <a:latin typeface="Mothanna" panose="02000503000000000000" pitchFamily="2" charset="-78"/>
              <a:ea typeface="Tahoma" panose="020B0604030504040204" pitchFamily="34" charset="0"/>
              <a:cs typeface="Mothanna" panose="02000503000000000000" pitchFamily="2" charset="-78"/>
            </a:endParaRPr>
          </a:p>
          <a:p>
            <a:pPr marL="73335" indent="-73335" algn="r" rtl="1"/>
            <a:r>
              <a:rPr lang="ar-EG" sz="1027" dirty="0">
                <a:solidFill>
                  <a:srgbClr val="40404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اخصائي تمريض</a:t>
            </a:r>
            <a:r>
              <a:rPr lang="ar-MA" sz="1027" dirty="0">
                <a:solidFill>
                  <a:srgbClr val="40404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: </a:t>
            </a:r>
            <a:r>
              <a:rPr lang="ar-MA" sz="1027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وصف بعض المهام التي كنت تنجزها في هذا المنصب.</a:t>
            </a:r>
          </a:p>
          <a:p>
            <a:pPr marL="309635" algn="r" rtl="1"/>
            <a:r>
              <a:rPr lang="fr-FR" sz="940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-</a:t>
            </a:r>
            <a:r>
              <a:rPr lang="ar-MA" sz="940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أيضا النتائج التي حققتها.</a:t>
            </a:r>
            <a:endParaRPr lang="fr-FR" sz="940" dirty="0"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  <a:p>
            <a:pPr marL="309635" algn="r" rtl="1"/>
            <a:r>
              <a:rPr lang="fr-FR" sz="940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-</a:t>
            </a:r>
            <a:r>
              <a:rPr lang="ar-MA" sz="940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أيضا النتائج التي حققتها.</a:t>
            </a:r>
            <a:endParaRPr lang="fr-FR" sz="940" dirty="0"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  <a:p>
            <a:pPr marL="73335" indent="-73335" algn="r" rtl="1"/>
            <a:endParaRPr lang="fr-FR" sz="940" dirty="0"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  <a:p>
            <a:pPr algn="r" rtl="1" fontAlgn="base">
              <a:lnSpc>
                <a:spcPct val="115000"/>
              </a:lnSpc>
            </a:pPr>
            <a:endParaRPr lang="fr-FR" sz="898" dirty="0"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marL="73335" indent="-73335" algn="r" rtl="1">
              <a:buFont typeface="Symbol" panose="05050102010706020507" pitchFamily="18" charset="2"/>
              <a:buChar char=""/>
            </a:pPr>
            <a:r>
              <a:rPr lang="ar-MA" sz="1027" b="1" dirty="0">
                <a:solidFill>
                  <a:srgbClr val="00000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شهر 2017 – شهر 2017 </a:t>
            </a:r>
            <a:r>
              <a:rPr lang="fr-FR" sz="1027" b="1" dirty="0">
                <a:solidFill>
                  <a:srgbClr val="00000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|</a:t>
            </a:r>
            <a:r>
              <a:rPr lang="ar-MA" sz="1027" b="1" dirty="0">
                <a:solidFill>
                  <a:srgbClr val="00000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إسم </a:t>
            </a:r>
            <a:r>
              <a:rPr lang="ar-EG" sz="1027" b="1" dirty="0">
                <a:solidFill>
                  <a:srgbClr val="00000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المستشقي</a:t>
            </a:r>
            <a:endParaRPr lang="fr-FR" sz="1027" b="1" dirty="0">
              <a:solidFill>
                <a:srgbClr val="3B3838"/>
              </a:solidFill>
              <a:latin typeface="Mothanna" panose="02000503000000000000" pitchFamily="2" charset="-78"/>
              <a:ea typeface="Tahoma" panose="020B0604030504040204" pitchFamily="34" charset="0"/>
              <a:cs typeface="Mothanna" panose="02000503000000000000" pitchFamily="2" charset="-78"/>
            </a:endParaRPr>
          </a:p>
          <a:p>
            <a:pPr marL="73335" indent="-73335" algn="r" rtl="1"/>
            <a:r>
              <a:rPr lang="ar-EG" sz="1027" dirty="0">
                <a:solidFill>
                  <a:srgbClr val="40404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اخصائي تمريض </a:t>
            </a:r>
            <a:r>
              <a:rPr lang="ar-MA" sz="1027" dirty="0">
                <a:solidFill>
                  <a:srgbClr val="40404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: </a:t>
            </a:r>
            <a:r>
              <a:rPr lang="ar-MA" sz="1027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وصف بعض المهام التي كنت تنجزها في هذا المنصب.</a:t>
            </a:r>
          </a:p>
          <a:p>
            <a:pPr marL="309635" algn="r" rtl="1"/>
            <a:r>
              <a:rPr lang="fr-FR" sz="940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-</a:t>
            </a:r>
            <a:r>
              <a:rPr lang="ar-MA" sz="940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أيضا النتائج التي حققتها.</a:t>
            </a:r>
            <a:endParaRPr lang="fr-FR" sz="940" dirty="0"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  <a:p>
            <a:pPr marL="309635" algn="r" rtl="1"/>
            <a:r>
              <a:rPr lang="fr-FR" sz="940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-</a:t>
            </a:r>
            <a:r>
              <a:rPr lang="ar-MA" sz="940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أيضا النتائج التي حققتها.</a:t>
            </a:r>
            <a:endParaRPr lang="fr-FR" sz="940" dirty="0"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2451C91-E5BF-4900-93C0-38EBAFACC44D}"/>
              </a:ext>
            </a:extLst>
          </p:cNvPr>
          <p:cNvSpPr>
            <a:spLocks/>
          </p:cNvSpPr>
          <p:nvPr/>
        </p:nvSpPr>
        <p:spPr>
          <a:xfrm>
            <a:off x="4463404" y="4554963"/>
            <a:ext cx="2039389" cy="169992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78225" tIns="39113" rIns="78225" bIns="39113" anchor="t" anchorCtr="0" compatLnSpc="0">
            <a:noAutofit/>
          </a:bodyPr>
          <a:lstStyle/>
          <a:p>
            <a:pPr marL="156176" indent="-156176" algn="r" rtl="1">
              <a:buFont typeface="Symbol" panose="05050102010706020507" pitchFamily="18" charset="2"/>
              <a:buChar char=""/>
            </a:pPr>
            <a:r>
              <a:rPr lang="ar-MA" sz="940" b="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مهـارة </a:t>
            </a:r>
            <a:r>
              <a:rPr lang="fr-FR" sz="940" b="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2</a:t>
            </a:r>
            <a:endParaRPr lang="fr-FR" sz="1197" dirty="0"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marL="156176" indent="-156176" algn="r" rtl="1">
              <a:buFont typeface="Symbol" panose="05050102010706020507" pitchFamily="18" charset="2"/>
              <a:buChar char=""/>
            </a:pPr>
            <a:r>
              <a:rPr lang="ar-MA" sz="940" b="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مهـارة 1</a:t>
            </a:r>
            <a:endParaRPr lang="fr-FR" sz="1197" dirty="0"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marL="156176" indent="-156176" algn="r" rtl="1">
              <a:buFont typeface="Symbol" panose="05050102010706020507" pitchFamily="18" charset="2"/>
              <a:buChar char=""/>
            </a:pPr>
            <a:r>
              <a:rPr lang="ar-MA" sz="940" b="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مهـارة </a:t>
            </a:r>
            <a:r>
              <a:rPr lang="fr-FR" sz="940" b="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3</a:t>
            </a:r>
            <a:endParaRPr lang="fr-FR" sz="1197" dirty="0"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marL="156176" indent="-156176" algn="r" rtl="1">
              <a:buFont typeface="Symbol" panose="05050102010706020507" pitchFamily="18" charset="2"/>
              <a:buChar char=""/>
            </a:pPr>
            <a:r>
              <a:rPr lang="ar-MA" sz="940" b="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مهـارة </a:t>
            </a:r>
            <a:r>
              <a:rPr lang="fr-FR" sz="940" b="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4</a:t>
            </a:r>
            <a:endParaRPr lang="fr-FR" sz="1197" dirty="0"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marL="156176" indent="-156176" algn="r" rtl="1">
              <a:buFont typeface="Symbol" panose="05050102010706020507" pitchFamily="18" charset="2"/>
              <a:buChar char=""/>
            </a:pPr>
            <a:r>
              <a:rPr lang="ar-MA" sz="940" b="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مهـارة </a:t>
            </a:r>
            <a:r>
              <a:rPr lang="fr-FR" sz="940" b="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5</a:t>
            </a:r>
            <a:endParaRPr lang="fr-FR" sz="1197" dirty="0"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marL="156176" indent="-156176" algn="r" rtl="1">
              <a:buFont typeface="Symbol" panose="05050102010706020507" pitchFamily="18" charset="2"/>
              <a:buChar char=""/>
            </a:pPr>
            <a:r>
              <a:rPr lang="ar-MA" sz="940" b="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مهـارة </a:t>
            </a:r>
            <a:r>
              <a:rPr lang="fr-FR" sz="940" b="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6</a:t>
            </a:r>
            <a:endParaRPr lang="fr-FR" sz="1197" dirty="0"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marL="156176" indent="-156176" algn="r" rtl="1">
              <a:buFont typeface="Symbol" panose="05050102010706020507" pitchFamily="18" charset="2"/>
              <a:buChar char=""/>
            </a:pPr>
            <a:r>
              <a:rPr lang="ar-MA" sz="940" b="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مهـارة </a:t>
            </a:r>
            <a:r>
              <a:rPr lang="fr-FR" sz="940" b="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7</a:t>
            </a:r>
            <a:endParaRPr lang="fr-FR" sz="1197" dirty="0"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marL="156176" indent="-156176" algn="r" rtl="1">
              <a:buFont typeface="Symbol" panose="05050102010706020507" pitchFamily="18" charset="2"/>
              <a:buChar char=""/>
            </a:pPr>
            <a:r>
              <a:rPr lang="ar-MA" sz="940" b="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مهـارة </a:t>
            </a:r>
            <a:r>
              <a:rPr lang="fr-FR" sz="940" b="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8</a:t>
            </a:r>
            <a:endParaRPr lang="fr-FR" sz="1197" dirty="0"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3451D55-0257-4C4C-9894-A7A461B2B1E8}"/>
              </a:ext>
            </a:extLst>
          </p:cNvPr>
          <p:cNvSpPr/>
          <p:nvPr/>
        </p:nvSpPr>
        <p:spPr>
          <a:xfrm>
            <a:off x="4506345" y="6798401"/>
            <a:ext cx="2094938" cy="5279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5" tIns="39113" rIns="78225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56176" indent="-156176" algn="r" rtl="1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ar-MA" sz="940" b="1" dirty="0">
                <a:solidFill>
                  <a:schemeClr val="tx1"/>
                </a:solidFill>
                <a:latin typeface="Mothanna" panose="02000503000000000000" pitchFamily="2" charset="-78"/>
                <a:cs typeface="Mothanna" panose="02000503000000000000" pitchFamily="2" charset="-78"/>
              </a:rPr>
              <a:t>العربيـة</a:t>
            </a:r>
          </a:p>
          <a:p>
            <a:pPr marL="156176" indent="-156176" algn="r" rtl="1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ar-MA" sz="940" b="1" dirty="0">
                <a:solidFill>
                  <a:schemeClr val="tx1"/>
                </a:solidFill>
                <a:latin typeface="Mothanna" panose="02000503000000000000" pitchFamily="2" charset="-78"/>
                <a:cs typeface="Mothanna" panose="02000503000000000000" pitchFamily="2" charset="-78"/>
              </a:rPr>
              <a:t>الإنجليزيـة</a:t>
            </a:r>
            <a:endParaRPr lang="fr-FR" sz="940" b="1" dirty="0">
              <a:solidFill>
                <a:schemeClr val="tx1"/>
              </a:solidFill>
              <a:latin typeface="Mothanna" panose="02000503000000000000" pitchFamily="2" charset="-78"/>
              <a:cs typeface="Mothanna" panose="02000503000000000000" pitchFamily="2" charset="-78"/>
            </a:endParaRPr>
          </a:p>
          <a:p>
            <a:pPr marL="156176" indent="-156176" algn="r" rtl="1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ar-MA" sz="940" b="1" dirty="0">
                <a:solidFill>
                  <a:schemeClr val="tx1"/>
                </a:solidFill>
                <a:latin typeface="Mothanna" panose="02000503000000000000" pitchFamily="2" charset="-78"/>
                <a:cs typeface="Mothanna" panose="02000503000000000000" pitchFamily="2" charset="-78"/>
              </a:rPr>
              <a:t>الفرنسيـة</a:t>
            </a:r>
            <a:endParaRPr lang="fr-FR" sz="940" b="1" dirty="0">
              <a:solidFill>
                <a:schemeClr val="tx1"/>
              </a:solidFill>
              <a:latin typeface="Mothanna" panose="02000503000000000000" pitchFamily="2" charset="-78"/>
              <a:cs typeface="Mothanna" panose="02000503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63522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408</TotalTime>
  <Words>184</Words>
  <Application>Microsoft Office PowerPoint</Application>
  <PresentationFormat>A4 Paper (210x297 mm)</PresentationFormat>
  <Paragraphs>53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Al-Jazeera-Arabic-Bold</vt:lpstr>
      <vt:lpstr>Al-Jazeera-Arabic-Regular</vt:lpstr>
      <vt:lpstr>Arial</vt:lpstr>
      <vt:lpstr>Calibri</vt:lpstr>
      <vt:lpstr>Calibri Light</vt:lpstr>
      <vt:lpstr>Mothanna</vt:lpstr>
      <vt:lpstr>Symbol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Abdo Ibrahiem</dc:creator>
  <cp:lastModifiedBy>User</cp:lastModifiedBy>
  <cp:revision>1</cp:revision>
  <dcterms:created xsi:type="dcterms:W3CDTF">2021-11-07T17:58:41Z</dcterms:created>
  <dcterms:modified xsi:type="dcterms:W3CDTF">2024-09-08T04:19:25Z</dcterms:modified>
</cp:coreProperties>
</file>